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3" r:id="rId3"/>
    <p:sldId id="312" r:id="rId4"/>
    <p:sldId id="314" r:id="rId5"/>
    <p:sldId id="310" r:id="rId6"/>
    <p:sldId id="306" r:id="rId7"/>
    <p:sldId id="307" r:id="rId8"/>
    <p:sldId id="308" r:id="rId9"/>
    <p:sldId id="309" r:id="rId10"/>
    <p:sldId id="332" r:id="rId11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DE5F"/>
    <a:srgbClr val="FFFFCC"/>
    <a:srgbClr val="EDEEF0"/>
    <a:srgbClr val="EAE6E3"/>
    <a:srgbClr val="DADAD8"/>
    <a:srgbClr val="FFFFFF"/>
    <a:srgbClr val="9900CC"/>
    <a:srgbClr val="FF9900"/>
    <a:srgbClr val="D99B01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737" autoAdjust="0"/>
  </p:normalViewPr>
  <p:slideViewPr>
    <p:cSldViewPr>
      <p:cViewPr varScale="1">
        <p:scale>
          <a:sx n="94" d="100"/>
          <a:sy n="94" d="100"/>
        </p:scale>
        <p:origin x="900" y="7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5F933-EC83-4016-9F08-B75181E717A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16A04-DB0F-4717-B15E-4EDB6BB5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11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08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65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2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36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40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8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62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4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724" y="1960930"/>
            <a:ext cx="6184553" cy="1383822"/>
          </a:xfrm>
          <a:noFill/>
          <a:effectLst/>
        </p:spPr>
        <p:txBody>
          <a:bodyPr>
            <a:normAutofit/>
          </a:bodyPr>
          <a:lstStyle>
            <a:lvl1pPr algn="r">
              <a:defRPr sz="27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356" y="3335275"/>
            <a:ext cx="6127289" cy="1221640"/>
          </a:xfrm>
        </p:spPr>
        <p:txBody>
          <a:bodyPr>
            <a:normAutofit/>
          </a:bodyPr>
          <a:lstStyle>
            <a:lvl1pPr marL="0" indent="0" algn="r">
              <a:buNone/>
              <a:defRPr sz="2100" b="0" i="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FF712494-876E-4166-9F90-FB6ADB8E26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8730" y="2326214"/>
            <a:ext cx="1097838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281175"/>
            <a:ext cx="6184553" cy="763524"/>
          </a:xfrm>
        </p:spPr>
        <p:txBody>
          <a:bodyPr>
            <a:normAutofit/>
          </a:bodyPr>
          <a:lstStyle>
            <a:lvl1pPr algn="r">
              <a:defRPr sz="2700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24" y="1502816"/>
            <a:ext cx="6184553" cy="3206799"/>
          </a:xfrm>
        </p:spPr>
        <p:txBody>
          <a:bodyPr/>
          <a:lstStyle>
            <a:lvl1pPr algn="l">
              <a:defRPr sz="21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069" y="433880"/>
            <a:ext cx="4695679" cy="572644"/>
          </a:xfrm>
        </p:spPr>
        <p:txBody>
          <a:bodyPr>
            <a:normAutofit/>
          </a:bodyPr>
          <a:lstStyle>
            <a:lvl1pPr algn="l">
              <a:defRPr sz="27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069" y="1198560"/>
            <a:ext cx="4695679" cy="3511061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281176"/>
            <a:ext cx="6184553" cy="763525"/>
          </a:xfrm>
        </p:spPr>
        <p:txBody>
          <a:bodyPr>
            <a:normAutofit/>
          </a:bodyPr>
          <a:lstStyle>
            <a:lvl1pPr algn="r">
              <a:defRPr sz="2700" baseline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659" y="1655520"/>
            <a:ext cx="303014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659" y="2087041"/>
            <a:ext cx="3030141" cy="2137871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9001" y="1655520"/>
            <a:ext cx="303133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9001" y="2087041"/>
            <a:ext cx="3031331" cy="2137871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6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comb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bashh2002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6522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863" y="2342693"/>
            <a:ext cx="6184553" cy="458115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Prof.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Dr.Abbas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H.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Hassin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Alasadi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6373" y="658207"/>
            <a:ext cx="5594053" cy="160813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5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Computer Simulation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93127" y="3029865"/>
            <a:ext cx="6356346" cy="1405003"/>
          </a:xfrm>
          <a:prstGeom prst="rect">
            <a:avLst/>
          </a:prstGeom>
        </p:spPr>
        <p:txBody>
          <a:bodyPr vert="horz" lIns="68580" tIns="34290" rIns="68580" bIns="34290" rtlCol="0">
            <a:noAutofit/>
            <a:scene3d>
              <a:camera prst="perspectiveRelaxedModerately"/>
              <a:lightRig rig="threePt" dir="t"/>
            </a:scene3d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Computer Information System</a:t>
            </a:r>
          </a:p>
          <a:p>
            <a:pPr algn="ctr">
              <a:spcBef>
                <a:spcPts val="0"/>
              </a:spcBef>
            </a:pP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Computer Science and Information Technology</a:t>
            </a:r>
          </a:p>
          <a:p>
            <a:pPr algn="ctr">
              <a:spcBef>
                <a:spcPts val="0"/>
              </a:spcBef>
            </a:pPr>
            <a:r>
              <a:rPr lang="en-US" sz="1800" dirty="0" err="1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Basrah</a:t>
            </a: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 University</a:t>
            </a:r>
          </a:p>
          <a:p>
            <a:pPr algn="ctr">
              <a:spcBef>
                <a:spcPts val="0"/>
              </a:spcBef>
            </a:pP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Email: </a:t>
            </a:r>
            <a:r>
              <a:rPr lang="en-US" sz="18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  <a:hlinkClick r:id="rId2"/>
              </a:rPr>
              <a:t>abbashh2002@gmail.com</a:t>
            </a:r>
            <a:endParaRPr lang="en-US" sz="1800" dirty="0" smtClean="0">
              <a:ln w="0">
                <a:solidFill>
                  <a:srgbClr val="FF0000"/>
                </a:solidFill>
              </a:ln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  <a:cs typeface="BrowalliaUPC" panose="020B0604020202020204" pitchFamily="34" charset="-34"/>
            </a:endParaRPr>
          </a:p>
          <a:p>
            <a:pPr algn="ctr">
              <a:spcBef>
                <a:spcPts val="0"/>
              </a:spcBef>
            </a:pPr>
            <a:r>
              <a:rPr lang="en-US" sz="18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2019-2020</a:t>
            </a:r>
            <a:endParaRPr lang="en-US" sz="18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  <a:cs typeface="BrowalliaUPC" panose="020B0604020202020204" pitchFamily="34" charset="-34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650640" y="314621"/>
            <a:ext cx="1679755" cy="458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4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619">
        <p14:doors dir="vert"/>
      </p:transition>
    </mc:Choice>
    <mc:Fallback xmlns="">
      <p:transition spd="slow" advTm="66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6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8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 of Discrete-Event Simulation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4" cy="273844"/>
          </a:xfrm>
        </p:spPr>
        <p:txBody>
          <a:bodyPr/>
          <a:lstStyle/>
          <a:p>
            <a:fld id="{B82CCC60-E8CD-4174-8B1A-7DF615B22EEF}" type="slidenum">
              <a:rPr lang="en-US" sz="2400" b="1" smtClean="0"/>
              <a:pPr/>
              <a:t>10</a:t>
            </a:fld>
            <a:endParaRPr lang="en-US" sz="2400" b="1" dirty="0"/>
          </a:p>
        </p:txBody>
      </p:sp>
      <p:sp>
        <p:nvSpPr>
          <p:cNvPr id="8" name="Flowchart: Stored Data 7"/>
          <p:cNvSpPr/>
          <p:nvPr/>
        </p:nvSpPr>
        <p:spPr>
          <a:xfrm>
            <a:off x="985720" y="1808225"/>
            <a:ext cx="5039264" cy="1374346"/>
          </a:xfrm>
          <a:prstGeom prst="flowChartOnlineStorage">
            <a:avLst/>
          </a:prstGeom>
          <a:solidFill>
            <a:srgbClr val="FDDE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End of Lecture 4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653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 of Discrete-Event Simulation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743687"/>
            <a:ext cx="6270449" cy="4118638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2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dirty="0" smtClean="0"/>
              <a:t>Basically, there are three </a:t>
            </a:r>
            <a:r>
              <a:rPr lang="en-US" dirty="0"/>
              <a:t>types of </a:t>
            </a:r>
            <a:r>
              <a:rPr lang="en-US" dirty="0" smtClean="0"/>
              <a:t>simulation</a:t>
            </a:r>
            <a:r>
              <a:rPr lang="en-US" dirty="0"/>
              <a:t>; discrete event, continuous, and </a:t>
            </a:r>
            <a:r>
              <a:rPr lang="en-US" dirty="0" err="1" smtClean="0"/>
              <a:t>MonteCarlo</a:t>
            </a:r>
            <a:r>
              <a:rPr lang="en-US" dirty="0" smtClean="0"/>
              <a:t>.</a:t>
            </a:r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Discrete </a:t>
            </a:r>
            <a:r>
              <a:rPr lang="en-US" b="1" dirty="0">
                <a:solidFill>
                  <a:srgbClr val="FF0000"/>
                </a:solidFill>
              </a:rPr>
              <a:t>event simulation</a:t>
            </a:r>
            <a:r>
              <a:rPr lang="en-US" dirty="0"/>
              <a:t> is appropriate for systems whose state is discrete and changes at particular time point and then remains in that state for some time.</a:t>
            </a:r>
            <a:endParaRPr lang="en-US" dirty="0" smtClean="0"/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dirty="0"/>
              <a:t>A </a:t>
            </a:r>
            <a:r>
              <a:rPr lang="en-US" b="1" dirty="0"/>
              <a:t>simulation</a:t>
            </a:r>
            <a:r>
              <a:rPr lang="en-US" dirty="0"/>
              <a:t> methodology in which </a:t>
            </a:r>
            <a:r>
              <a:rPr lang="en-US" b="1" dirty="0"/>
              <a:t>event</a:t>
            </a:r>
            <a:r>
              <a:rPr lang="en-US" dirty="0"/>
              <a:t>s cause the state of the system to change at specific points in time.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77689" y="4588481"/>
            <a:ext cx="397869" cy="273844"/>
          </a:xfrm>
        </p:spPr>
        <p:txBody>
          <a:bodyPr/>
          <a:lstStyle/>
          <a:p>
            <a:fld id="{B82CCC60-E8CD-4174-8B1A-7DF615B22EEF}" type="slidenum">
              <a:rPr lang="en-US" sz="2800" b="1" smtClean="0"/>
              <a:pPr/>
              <a:t>2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0027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60">
        <p14:doors dir="vert"/>
      </p:transition>
    </mc:Choice>
    <mc:Fallback xmlns="">
      <p:transition spd="slow" advTm="106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Discrete-Event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743687"/>
            <a:ext cx="6270449" cy="4118638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2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dirty="0"/>
              <a:t>An example of such a system is the number of customers in a post office: The number of customers is discrete (integer) and the number of customers only changes when someone enters the post office or finishes its business at the counter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77689" y="4588481"/>
            <a:ext cx="397869" cy="273844"/>
          </a:xfrm>
        </p:spPr>
        <p:txBody>
          <a:bodyPr/>
          <a:lstStyle/>
          <a:p>
            <a:fld id="{B82CCC60-E8CD-4174-8B1A-7DF615B22EEF}" type="slidenum">
              <a:rPr lang="en-US" sz="2800" b="1" smtClean="0"/>
              <a:pPr/>
              <a:t>3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114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72">
        <p14:doors dir="vert"/>
      </p:transition>
    </mc:Choice>
    <mc:Fallback xmlns="">
      <p:transition spd="slow" advTm="47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Continuous-Event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743687"/>
            <a:ext cx="6270449" cy="4118638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2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state variables change in a continuous way, and not </a:t>
            </a:r>
            <a:r>
              <a:rPr lang="en-US" dirty="0" smtClean="0"/>
              <a:t>sudden </a:t>
            </a:r>
            <a:r>
              <a:rPr lang="en-US" dirty="0"/>
              <a:t>from one state to another (infinite number of states</a:t>
            </a:r>
            <a:r>
              <a:rPr lang="en-US" dirty="0" smtClean="0"/>
              <a:t>).</a:t>
            </a:r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dirty="0" smtClean="0"/>
              <a:t>Continuous </a:t>
            </a:r>
            <a:r>
              <a:rPr lang="en-US" dirty="0"/>
              <a:t>simulation is appropriate for systems with a continuous state that changes continuously over time. </a:t>
            </a:r>
            <a:endParaRPr lang="en-US" dirty="0" smtClean="0"/>
          </a:p>
          <a:p>
            <a:pPr marL="342900" indent="-342900" algn="l">
              <a:spcBef>
                <a:spcPts val="12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dirty="0" smtClean="0"/>
              <a:t>An </a:t>
            </a:r>
            <a:r>
              <a:rPr lang="en-US" dirty="0"/>
              <a:t>example of such a </a:t>
            </a:r>
            <a:r>
              <a:rPr lang="en-US" dirty="0" smtClean="0"/>
              <a:t>system </a:t>
            </a:r>
            <a:r>
              <a:rPr lang="en-US" dirty="0"/>
              <a:t>is the amount of liquid in a tank and or its temperature. Such a system can be described by differential equations. Continuous simulation is a technique to solve these equations numerically.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77689" y="4588481"/>
            <a:ext cx="397869" cy="273844"/>
          </a:xfrm>
        </p:spPr>
        <p:txBody>
          <a:bodyPr/>
          <a:lstStyle/>
          <a:p>
            <a:fld id="{B82CCC60-E8CD-4174-8B1A-7DF615B22EEF}" type="slidenum">
              <a:rPr lang="en-US" sz="2800" b="1" smtClean="0"/>
              <a:pPr/>
              <a:t>4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19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357">
        <p14:doors dir="vert"/>
      </p:transition>
    </mc:Choice>
    <mc:Fallback xmlns="">
      <p:transition spd="slow" advTm="13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Monte Carlo Simulation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743687"/>
            <a:ext cx="6270449" cy="4118638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6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sz="1900" dirty="0"/>
              <a:t>Monte Carlo Simulation is a mathematical technique that generates random variables for modelling risk or uncertainty of a certain system. </a:t>
            </a:r>
            <a:endParaRPr lang="en-US" sz="1900" dirty="0" smtClean="0"/>
          </a:p>
          <a:p>
            <a:pPr marL="342900" indent="-342900" algn="l">
              <a:spcBef>
                <a:spcPts val="6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sz="1900" dirty="0" smtClean="0"/>
              <a:t>The </a:t>
            </a:r>
            <a:r>
              <a:rPr lang="en-US" sz="1900" dirty="0"/>
              <a:t>random variables or inputs are modelled on the basis of probability distributions such as normal, log normal, etc. </a:t>
            </a:r>
            <a:endParaRPr lang="en-US" sz="1900" dirty="0" smtClean="0"/>
          </a:p>
          <a:p>
            <a:pPr marL="342900" indent="-342900" algn="l">
              <a:spcBef>
                <a:spcPts val="6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sz="1900" dirty="0" smtClean="0"/>
              <a:t>Different </a:t>
            </a:r>
            <a:r>
              <a:rPr lang="en-US" sz="1900" dirty="0"/>
              <a:t>iterations or simulations are run </a:t>
            </a:r>
            <a:r>
              <a:rPr lang="en-US" sz="1900" dirty="0" smtClean="0"/>
              <a:t>for generating </a:t>
            </a:r>
            <a:r>
              <a:rPr lang="en-US" sz="1900" dirty="0"/>
              <a:t>paths and the outcome is arrived at by using suitable numerical computations. </a:t>
            </a:r>
            <a:endParaRPr lang="en-US" sz="1900" dirty="0" smtClean="0"/>
          </a:p>
          <a:p>
            <a:pPr marL="342900" indent="-342900" algn="l">
              <a:spcBef>
                <a:spcPts val="6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sz="1900" dirty="0"/>
              <a:t>Monte Carlo Methods are now used to solve problems in numerous fields including applied statistics, engineering, finance and business, design and visuals, computing, telecommunications, and the physical sciences.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77689" y="4588481"/>
            <a:ext cx="397869" cy="273844"/>
          </a:xfrm>
        </p:spPr>
        <p:txBody>
          <a:bodyPr/>
          <a:lstStyle/>
          <a:p>
            <a:fld id="{B82CCC60-E8CD-4174-8B1A-7DF615B22EEF}" type="slidenum">
              <a:rPr lang="en-US" sz="2800" b="1" smtClean="0"/>
              <a:pPr/>
              <a:t>5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5782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 of Discrete-Event Simulation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743687"/>
            <a:ext cx="6270449" cy="4118638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b="1" dirty="0"/>
              <a:t>System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A collection of entities (e.g., people and machines) </a:t>
            </a:r>
            <a:r>
              <a:rPr lang="en-US" dirty="0" smtClean="0"/>
              <a:t>that interact </a:t>
            </a:r>
            <a:r>
              <a:rPr lang="en-US" dirty="0"/>
              <a:t>together over time to accomplish one or more </a:t>
            </a:r>
            <a:r>
              <a:rPr lang="en-US" dirty="0" smtClean="0"/>
              <a:t>goals.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b="1" dirty="0" smtClean="0"/>
              <a:t>Model</a:t>
            </a:r>
            <a:r>
              <a:rPr lang="en-US" dirty="0" smtClean="0"/>
              <a:t> : An abstract representation of a system, usually containing structural</a:t>
            </a:r>
            <a:r>
              <a:rPr lang="en-US" dirty="0"/>
              <a:t>, logical, or mathematical relationships which describe </a:t>
            </a:r>
            <a:r>
              <a:rPr lang="en-US" dirty="0" smtClean="0"/>
              <a:t>a system </a:t>
            </a:r>
            <a:r>
              <a:rPr lang="en-US" dirty="0"/>
              <a:t>in terms of state, entities and their attributes, sets, processes</a:t>
            </a:r>
            <a:r>
              <a:rPr lang="en-US" dirty="0" smtClean="0"/>
              <a:t>, events</a:t>
            </a:r>
            <a:r>
              <a:rPr lang="en-US" dirty="0"/>
              <a:t>, activities, and </a:t>
            </a:r>
            <a:r>
              <a:rPr lang="en-US" dirty="0" smtClean="0"/>
              <a:t>delays.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b="1" dirty="0" smtClean="0"/>
              <a:t>System state:</a:t>
            </a:r>
            <a:r>
              <a:rPr lang="en-US" dirty="0" smtClean="0"/>
              <a:t> </a:t>
            </a:r>
            <a:r>
              <a:rPr lang="en-US" dirty="0"/>
              <a:t>A collection of variables that contain all </a:t>
            </a:r>
            <a:r>
              <a:rPr lang="en-US" dirty="0" smtClean="0"/>
              <a:t>the information </a:t>
            </a:r>
            <a:r>
              <a:rPr lang="en-US" dirty="0"/>
              <a:t>necessary to describe the system at any time.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77689" y="4588481"/>
            <a:ext cx="397869" cy="273844"/>
          </a:xfrm>
        </p:spPr>
        <p:txBody>
          <a:bodyPr/>
          <a:lstStyle/>
          <a:p>
            <a:fld id="{B82CCC60-E8CD-4174-8B1A-7DF615B22EEF}" type="slidenum">
              <a:rPr lang="en-US" sz="2800" b="1" smtClean="0"/>
              <a:pPr/>
              <a:t>6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8357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 of Discrete-Event Simulation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649385"/>
            <a:ext cx="6270449" cy="421294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 smtClean="0"/>
              <a:t>Entity:</a:t>
            </a:r>
            <a:r>
              <a:rPr lang="en-US" sz="2000" dirty="0" smtClean="0"/>
              <a:t> </a:t>
            </a:r>
            <a:r>
              <a:rPr lang="en-US" sz="2000" dirty="0"/>
              <a:t>Any object or component in the system which </a:t>
            </a:r>
            <a:r>
              <a:rPr lang="en-US" sz="2000" dirty="0" smtClean="0"/>
              <a:t>requires explicit </a:t>
            </a:r>
            <a:r>
              <a:rPr lang="en-US" sz="2000" dirty="0"/>
              <a:t>representation in the model (e.g., a server, a customer, </a:t>
            </a:r>
            <a:r>
              <a:rPr lang="en-US" sz="2000" dirty="0" smtClean="0"/>
              <a:t>a machine).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 smtClean="0"/>
              <a:t>Attributes</a:t>
            </a:r>
            <a:r>
              <a:rPr lang="en-US" sz="2000" dirty="0" smtClean="0"/>
              <a:t> : </a:t>
            </a:r>
            <a:r>
              <a:rPr lang="en-US" sz="2000" dirty="0"/>
              <a:t>The properties of a given entity (e.g., the priority of </a:t>
            </a:r>
            <a:r>
              <a:rPr lang="en-US" sz="2000" dirty="0" smtClean="0"/>
              <a:t>a waiting </a:t>
            </a:r>
            <a:r>
              <a:rPr lang="en-US" sz="2000" dirty="0"/>
              <a:t>customer, the routing of a job through a job shop</a:t>
            </a:r>
            <a:r>
              <a:rPr lang="en-US" sz="2000" dirty="0" smtClean="0"/>
              <a:t>).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 smtClean="0"/>
              <a:t>List :</a:t>
            </a:r>
            <a:r>
              <a:rPr lang="en-US" sz="2000" dirty="0" smtClean="0"/>
              <a:t> </a:t>
            </a:r>
            <a:r>
              <a:rPr lang="en-US" sz="2000" dirty="0"/>
              <a:t>A collection of (permanently or temporarily) </a:t>
            </a:r>
            <a:r>
              <a:rPr lang="en-US" sz="2000" dirty="0" smtClean="0"/>
              <a:t>associated entities</a:t>
            </a:r>
            <a:r>
              <a:rPr lang="en-US" sz="2000" dirty="0"/>
              <a:t>, ordered in some logical fashion (such as all </a:t>
            </a:r>
            <a:r>
              <a:rPr lang="en-US" sz="2000" dirty="0" smtClean="0"/>
              <a:t>customers currently </a:t>
            </a:r>
            <a:r>
              <a:rPr lang="en-US" sz="2000" dirty="0"/>
              <a:t>in a waiting line, ordered by </a:t>
            </a:r>
            <a:r>
              <a:rPr lang="en-US" sz="2000" dirty="0" smtClean="0"/>
              <a:t>first </a:t>
            </a:r>
            <a:r>
              <a:rPr lang="en-US" sz="2000" dirty="0"/>
              <a:t>come, </a:t>
            </a:r>
            <a:r>
              <a:rPr lang="en-US" sz="2000" dirty="0" smtClean="0"/>
              <a:t>first </a:t>
            </a:r>
            <a:r>
              <a:rPr lang="en-US" sz="2000" dirty="0"/>
              <a:t>served, or </a:t>
            </a:r>
            <a:r>
              <a:rPr lang="en-US" sz="2000" dirty="0" smtClean="0"/>
              <a:t>by priority).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 smtClean="0"/>
              <a:t>Event:</a:t>
            </a:r>
            <a:r>
              <a:rPr lang="en-US" sz="2000" dirty="0" smtClean="0"/>
              <a:t> </a:t>
            </a:r>
            <a:r>
              <a:rPr lang="en-US" sz="2000" dirty="0"/>
              <a:t>An instantaneous occurrence that changes the state of </a:t>
            </a:r>
            <a:r>
              <a:rPr lang="en-US" sz="2000" dirty="0" smtClean="0"/>
              <a:t>a system </a:t>
            </a:r>
            <a:r>
              <a:rPr lang="en-US" sz="2000" dirty="0"/>
              <a:t>(such as an arrival of a new customer).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77689" y="4588481"/>
            <a:ext cx="397869" cy="273844"/>
          </a:xfrm>
        </p:spPr>
        <p:txBody>
          <a:bodyPr/>
          <a:lstStyle/>
          <a:p>
            <a:fld id="{B82CCC60-E8CD-4174-8B1A-7DF615B22EEF}" type="slidenum">
              <a:rPr lang="en-US" sz="2800" b="1" smtClean="0"/>
              <a:pPr/>
              <a:t>7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1477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 of Discrete-Event Simulation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649385"/>
            <a:ext cx="6270449" cy="421294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1900" b="1" dirty="0" smtClean="0"/>
              <a:t>Event notice:</a:t>
            </a:r>
            <a:r>
              <a:rPr lang="en-US" sz="1900" dirty="0" smtClean="0"/>
              <a:t> </a:t>
            </a:r>
            <a:r>
              <a:rPr lang="en-US" sz="1900" dirty="0"/>
              <a:t>A record of an event to occur at the current or </a:t>
            </a:r>
            <a:r>
              <a:rPr lang="en-US" sz="1900" dirty="0" smtClean="0"/>
              <a:t>some future </a:t>
            </a:r>
            <a:r>
              <a:rPr lang="en-US" sz="1900" dirty="0"/>
              <a:t>time, along with any associated data necessary to execute </a:t>
            </a:r>
            <a:r>
              <a:rPr lang="en-US" sz="1900" dirty="0" smtClean="0"/>
              <a:t>the event</a:t>
            </a:r>
            <a:r>
              <a:rPr lang="en-US" sz="1900" dirty="0"/>
              <a:t>; at a minimum, the record includes the event type and </a:t>
            </a:r>
            <a:r>
              <a:rPr lang="en-US" sz="1900" dirty="0" smtClean="0"/>
              <a:t>the event time.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1900" b="1" dirty="0" smtClean="0"/>
              <a:t>Event list:</a:t>
            </a:r>
            <a:r>
              <a:rPr lang="en-US" sz="1900" dirty="0" smtClean="0"/>
              <a:t> </a:t>
            </a:r>
            <a:r>
              <a:rPr lang="en-US" sz="1900" dirty="0"/>
              <a:t>A list of event notices for future events, ordered by </a:t>
            </a:r>
            <a:r>
              <a:rPr lang="en-US" sz="1900" dirty="0" smtClean="0"/>
              <a:t>time of </a:t>
            </a:r>
            <a:r>
              <a:rPr lang="en-US" sz="1900" dirty="0"/>
              <a:t>occurrence; also known as the future event list (FEL</a:t>
            </a:r>
            <a:r>
              <a:rPr lang="en-US" sz="1900" dirty="0" smtClean="0"/>
              <a:t>).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1900" b="1" dirty="0" smtClean="0"/>
              <a:t>Activity:</a:t>
            </a:r>
            <a:r>
              <a:rPr lang="en-US" sz="1900" dirty="0" smtClean="0"/>
              <a:t> </a:t>
            </a:r>
            <a:r>
              <a:rPr lang="en-US" sz="1900" dirty="0"/>
              <a:t>A duration of time of </a:t>
            </a:r>
            <a:r>
              <a:rPr lang="en-US" sz="1900" dirty="0" smtClean="0"/>
              <a:t>specified </a:t>
            </a:r>
            <a:r>
              <a:rPr lang="en-US" sz="1900" dirty="0"/>
              <a:t>length (e.g., a service </a:t>
            </a:r>
            <a:r>
              <a:rPr lang="en-US" sz="1900" dirty="0" smtClean="0"/>
              <a:t>time or </a:t>
            </a:r>
            <a:r>
              <a:rPr lang="en-US" sz="1900" dirty="0" err="1"/>
              <a:t>interarrival</a:t>
            </a:r>
            <a:r>
              <a:rPr lang="en-US" sz="1900" dirty="0"/>
              <a:t> time), which is known when it begins (although it </a:t>
            </a:r>
            <a:r>
              <a:rPr lang="en-US" sz="1900" dirty="0" smtClean="0"/>
              <a:t>may be defined </a:t>
            </a:r>
            <a:r>
              <a:rPr lang="en-US" sz="1900" dirty="0"/>
              <a:t>in terms of a statistical distribution).</a:t>
            </a:r>
            <a:endParaRPr lang="en-US" sz="1900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77689" y="4588481"/>
            <a:ext cx="397869" cy="273844"/>
          </a:xfrm>
        </p:spPr>
        <p:txBody>
          <a:bodyPr/>
          <a:lstStyle/>
          <a:p>
            <a:fld id="{B82CCC60-E8CD-4174-8B1A-7DF615B22EEF}" type="slidenum">
              <a:rPr lang="en-US" sz="2800" b="1" smtClean="0"/>
              <a:pPr/>
              <a:t>8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8844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 of Discrete-Event Simulation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649385"/>
            <a:ext cx="6270449" cy="421294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 smtClean="0"/>
              <a:t>Delay:</a:t>
            </a:r>
            <a:r>
              <a:rPr lang="en-US" sz="2000" dirty="0" smtClean="0"/>
              <a:t>  A duration </a:t>
            </a:r>
            <a:r>
              <a:rPr lang="en-US" sz="2000" dirty="0"/>
              <a:t>of time of </a:t>
            </a:r>
            <a:r>
              <a:rPr lang="en-US" sz="2000" dirty="0" smtClean="0"/>
              <a:t>unspecified indefinite </a:t>
            </a:r>
            <a:r>
              <a:rPr lang="en-US" sz="2000" dirty="0"/>
              <a:t>length, which </a:t>
            </a:r>
            <a:r>
              <a:rPr lang="en-US" sz="2000" dirty="0" smtClean="0"/>
              <a:t>is not </a:t>
            </a:r>
            <a:r>
              <a:rPr lang="en-US" sz="2000" dirty="0"/>
              <a:t>known until it ends (e.g., a customer's delay in a last-in, </a:t>
            </a:r>
            <a:r>
              <a:rPr lang="en-US" sz="2000" dirty="0" smtClean="0"/>
              <a:t>first-out waiting </a:t>
            </a:r>
            <a:r>
              <a:rPr lang="en-US" sz="2000" dirty="0"/>
              <a:t>line which, when it begins, depends on future arrivals</a:t>
            </a:r>
            <a:r>
              <a:rPr lang="en-US" sz="2000" dirty="0" smtClean="0"/>
              <a:t>).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 smtClean="0"/>
              <a:t>Clock</a:t>
            </a:r>
            <a:r>
              <a:rPr lang="en-US" sz="2000" dirty="0" smtClean="0"/>
              <a:t> : </a:t>
            </a:r>
            <a:r>
              <a:rPr lang="en-US" sz="2000" dirty="0"/>
              <a:t>A variable representing simulated time, called CLOCK in </a:t>
            </a:r>
            <a:r>
              <a:rPr lang="en-US" sz="2000" dirty="0" smtClean="0"/>
              <a:t>the examples </a:t>
            </a:r>
            <a:r>
              <a:rPr lang="en-US" sz="2000" dirty="0"/>
              <a:t>to follow.</a:t>
            </a:r>
            <a:endParaRPr lang="en-US" sz="1900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77689" y="4588481"/>
            <a:ext cx="397869" cy="273844"/>
          </a:xfrm>
        </p:spPr>
        <p:txBody>
          <a:bodyPr/>
          <a:lstStyle/>
          <a:p>
            <a:fld id="{B82CCC60-E8CD-4174-8B1A-7DF615B22EEF}" type="slidenum">
              <a:rPr lang="en-US" sz="2800" b="1" smtClean="0"/>
              <a:pPr/>
              <a:t>9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5170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743</Words>
  <Application>Microsoft Office PowerPoint</Application>
  <PresentationFormat>Custom</PresentationFormat>
  <Paragraphs>59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Batang</vt:lpstr>
      <vt:lpstr>Arial</vt:lpstr>
      <vt:lpstr>BrowalliaUPC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DrAbbas</cp:lastModifiedBy>
  <cp:revision>283</cp:revision>
  <dcterms:created xsi:type="dcterms:W3CDTF">2013-08-21T19:17:07Z</dcterms:created>
  <dcterms:modified xsi:type="dcterms:W3CDTF">2021-06-03T05:28:52Z</dcterms:modified>
</cp:coreProperties>
</file>